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94" r:id="rId3"/>
    <p:sldId id="293" r:id="rId4"/>
    <p:sldId id="296" r:id="rId5"/>
    <p:sldId id="272" r:id="rId6"/>
    <p:sldId id="274" r:id="rId7"/>
    <p:sldId id="273" r:id="rId8"/>
    <p:sldId id="287" r:id="rId9"/>
    <p:sldId id="295" r:id="rId10"/>
    <p:sldId id="304" r:id="rId11"/>
    <p:sldId id="306" r:id="rId12"/>
    <p:sldId id="256" r:id="rId13"/>
    <p:sldId id="292" r:id="rId14"/>
    <p:sldId id="257" r:id="rId15"/>
    <p:sldId id="268" r:id="rId16"/>
    <p:sldId id="320" r:id="rId17"/>
    <p:sldId id="265" r:id="rId18"/>
    <p:sldId id="300" r:id="rId19"/>
    <p:sldId id="275" r:id="rId20"/>
    <p:sldId id="259" r:id="rId21"/>
    <p:sldId id="260" r:id="rId22"/>
    <p:sldId id="301" r:id="rId23"/>
    <p:sldId id="318" r:id="rId24"/>
    <p:sldId id="319" r:id="rId25"/>
    <p:sldId id="364" r:id="rId26"/>
    <p:sldId id="278" r:id="rId27"/>
    <p:sldId id="288" r:id="rId28"/>
    <p:sldId id="347" r:id="rId29"/>
    <p:sldId id="345" r:id="rId30"/>
    <p:sldId id="267" r:id="rId31"/>
    <p:sldId id="261" r:id="rId32"/>
    <p:sldId id="346" r:id="rId33"/>
    <p:sldId id="285" r:id="rId34"/>
    <p:sldId id="358" r:id="rId35"/>
    <p:sldId id="271" r:id="rId36"/>
    <p:sldId id="348" r:id="rId37"/>
    <p:sldId id="353" r:id="rId38"/>
    <p:sldId id="357" r:id="rId39"/>
    <p:sldId id="351" r:id="rId40"/>
    <p:sldId id="356" r:id="rId41"/>
    <p:sldId id="360" r:id="rId42"/>
    <p:sldId id="361" r:id="rId43"/>
    <p:sldId id="362" r:id="rId44"/>
    <p:sldId id="359" r:id="rId45"/>
    <p:sldId id="344" r:id="rId46"/>
    <p:sldId id="383" r:id="rId47"/>
    <p:sldId id="315" r:id="rId48"/>
    <p:sldId id="321" r:id="rId49"/>
    <p:sldId id="376" r:id="rId50"/>
    <p:sldId id="314" r:id="rId51"/>
    <p:sldId id="312" r:id="rId52"/>
    <p:sldId id="363" r:id="rId53"/>
    <p:sldId id="280" r:id="rId54"/>
    <p:sldId id="262" r:id="rId55"/>
    <p:sldId id="279" r:id="rId56"/>
    <p:sldId id="277" r:id="rId57"/>
    <p:sldId id="326" r:id="rId58"/>
    <p:sldId id="284" r:id="rId59"/>
    <p:sldId id="286" r:id="rId60"/>
    <p:sldId id="308" r:id="rId61"/>
    <p:sldId id="283" r:id="rId62"/>
    <p:sldId id="282" r:id="rId63"/>
    <p:sldId id="290" r:id="rId64"/>
    <p:sldId id="366" r:id="rId65"/>
    <p:sldId id="307" r:id="rId66"/>
    <p:sldId id="365" r:id="rId67"/>
    <p:sldId id="281" r:id="rId68"/>
    <p:sldId id="276" r:id="rId69"/>
    <p:sldId id="373" r:id="rId70"/>
    <p:sldId id="374" r:id="rId71"/>
    <p:sldId id="385" r:id="rId72"/>
    <p:sldId id="337" r:id="rId73"/>
    <p:sldId id="339" r:id="rId74"/>
    <p:sldId id="386" r:id="rId75"/>
    <p:sldId id="341" r:id="rId76"/>
    <p:sldId id="377" r:id="rId77"/>
    <p:sldId id="372" r:id="rId78"/>
    <p:sldId id="367" r:id="rId79"/>
    <p:sldId id="384" r:id="rId80"/>
    <p:sldId id="370" r:id="rId81"/>
    <p:sldId id="371" r:id="rId82"/>
    <p:sldId id="368" r:id="rId83"/>
    <p:sldId id="369" r:id="rId84"/>
    <p:sldId id="375" r:id="rId85"/>
    <p:sldId id="297" r:id="rId86"/>
    <p:sldId id="338" r:id="rId87"/>
    <p:sldId id="309" r:id="rId88"/>
    <p:sldId id="378" r:id="rId89"/>
    <p:sldId id="263" r:id="rId90"/>
    <p:sldId id="264" r:id="rId91"/>
    <p:sldId id="379" r:id="rId92"/>
    <p:sldId id="389" r:id="rId93"/>
    <p:sldId id="390" r:id="rId94"/>
    <p:sldId id="381" r:id="rId95"/>
    <p:sldId id="380" r:id="rId96"/>
    <p:sldId id="394" r:id="rId97"/>
    <p:sldId id="324" r:id="rId98"/>
    <p:sldId id="323" r:id="rId99"/>
    <p:sldId id="382" r:id="rId100"/>
    <p:sldId id="302" r:id="rId101"/>
    <p:sldId id="325" r:id="rId102"/>
    <p:sldId id="391" r:id="rId103"/>
    <p:sldId id="340" r:id="rId104"/>
    <p:sldId id="332" r:id="rId105"/>
    <p:sldId id="388" r:id="rId106"/>
    <p:sldId id="387" r:id="rId107"/>
    <p:sldId id="327" r:id="rId108"/>
    <p:sldId id="289" r:id="rId109"/>
    <p:sldId id="328" r:id="rId110"/>
    <p:sldId id="329" r:id="rId111"/>
    <p:sldId id="330" r:id="rId112"/>
    <p:sldId id="331" r:id="rId113"/>
    <p:sldId id="342" r:id="rId114"/>
    <p:sldId id="354" r:id="rId115"/>
    <p:sldId id="393" r:id="rId116"/>
    <p:sldId id="395" r:id="rId117"/>
    <p:sldId id="396" r:id="rId118"/>
    <p:sldId id="398" r:id="rId119"/>
    <p:sldId id="399" r:id="rId120"/>
    <p:sldId id="400" r:id="rId121"/>
    <p:sldId id="401" r:id="rId122"/>
    <p:sldId id="343" r:id="rId123"/>
    <p:sldId id="317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954" autoAdjust="0"/>
    <p:restoredTop sz="98017" autoAdjust="0"/>
  </p:normalViewPr>
  <p:slideViewPr>
    <p:cSldViewPr snapToGrid="0" snapToObjects="1">
      <p:cViewPr>
        <p:scale>
          <a:sx n="150" d="100"/>
          <a:sy n="150" d="100"/>
        </p:scale>
        <p:origin x="-1984" y="-1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printerSettings" Target="printerSettings/printerSettings1.bin"/><Relationship Id="rId126" Type="http://schemas.openxmlformats.org/officeDocument/2006/relationships/presProps" Target="presProps.xml"/><Relationship Id="rId127" Type="http://schemas.openxmlformats.org/officeDocument/2006/relationships/viewProps" Target="viewProps.xml"/><Relationship Id="rId128" Type="http://schemas.openxmlformats.org/officeDocument/2006/relationships/theme" Target="theme/theme1.xml"/><Relationship Id="rId12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5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6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7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41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8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2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1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93CDD-AD5A-7E46-A02A-F641638A1689}" type="datetimeFigureOut">
              <a:rPr lang="en-US" smtClean="0"/>
              <a:t>2/24/15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C7467-4873-9C4F-8255-593AEE9F8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9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558761"/>
            <a:ext cx="9046066" cy="63709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Google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Image Search &amp;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search 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Autodesk Maya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”</a:t>
            </a:r>
          </a:p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&amp; “Maya Polygons”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webpage.</a:t>
            </a:r>
          </a:p>
          <a:p>
            <a:pPr marL="457200" indent="-457200">
              <a:buFont typeface="Arial"/>
              <a:buChar char="•"/>
            </a:pPr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Open project file from webpage! 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on links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read 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(Polygons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Nurbs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1st)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1/8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05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620000" cy="5016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8618" y="0"/>
            <a:ext cx="87468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 are the 3 parts of a polygon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71055" y="6010070"/>
            <a:ext cx="62019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Memorize them NOW!!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8098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28765" y="550333"/>
            <a:ext cx="5572701" cy="41549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stuff</a:t>
            </a:r>
          </a:p>
          <a:p>
            <a:pPr algn="ctr"/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</a:t>
            </a:r>
            <a:r>
              <a:rPr lang="en-US" sz="8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Maya!</a:t>
            </a:r>
            <a:endParaRPr lang="en-US" sz="8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0060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346200"/>
            <a:ext cx="6604000" cy="416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99" y="0"/>
            <a:ext cx="9030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Hold down space bar for menu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84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8856" y="0"/>
            <a:ext cx="5326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Duplicate Special!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330"/>
            <a:ext cx="5289532" cy="2971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786" y="3124200"/>
            <a:ext cx="60960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234" y="923330"/>
            <a:ext cx="4523766" cy="2332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267075"/>
            <a:ext cx="6383868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6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8588" y="-195428"/>
            <a:ext cx="6726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Duplicate along curve?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727902"/>
            <a:ext cx="8733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08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6028" y="160172"/>
            <a:ext cx="6851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wave in Maya?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791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0821" y="160172"/>
            <a:ext cx="7022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WAVE in Maya?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293" y="1125140"/>
            <a:ext cx="909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 Wave – nonlinear deformers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 descr="Screen Shot 2015-02-24 at 5.06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048470"/>
            <a:ext cx="1921933" cy="15489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825" y="3749807"/>
            <a:ext cx="8824508" cy="3693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ubdivide </a:t>
            </a:r>
            <a:r>
              <a:rPr lang="en-US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approx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150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Create deformer, WAVE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 Amplitude </a:t>
            </a:r>
            <a:r>
              <a:rPr lang="en-US" sz="36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approx</a:t>
            </a: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.035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Set Wavelength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approx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.2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Offset, drop off, radius x 2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02737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7300" y="160172"/>
            <a:ext cx="4629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piping?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7000"/>
            <a:ext cx="82169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658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0689" y="-195428"/>
            <a:ext cx="6382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UV mapping?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934"/>
            <a:ext cx="9144000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00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5500" y="-195428"/>
            <a:ext cx="5093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UV Map?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946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0689" y="-195428"/>
            <a:ext cx="6382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UV mapping?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-778934"/>
            <a:ext cx="6858000" cy="4381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7" y="2908300"/>
            <a:ext cx="7899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23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5978" y="-195428"/>
            <a:ext cx="2772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Polygons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1" y="665452"/>
            <a:ext cx="4351867" cy="22928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32" y="2848190"/>
            <a:ext cx="7755467" cy="40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331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0689" y="-195428"/>
            <a:ext cx="6382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UV mapping?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727902"/>
            <a:ext cx="7671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9874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6474" y="-195428"/>
            <a:ext cx="5051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UV map?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8500"/>
            <a:ext cx="7620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29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0689" y="-195428"/>
            <a:ext cx="63826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UV mapping?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766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28600"/>
            <a:ext cx="57023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3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02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325" y="2273530"/>
            <a:ext cx="846367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fill a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hole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 gap go to: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Edit Mesh,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 Append to Polygon Tool = fill!</a:t>
            </a:r>
          </a:p>
        </p:txBody>
      </p:sp>
    </p:spTree>
    <p:extLst>
      <p:ext uri="{BB962C8B-B14F-4D97-AF65-F5344CB8AC3E}">
        <p14:creationId xmlns:p14="http://schemas.microsoft.com/office/powerpoint/2010/main" val="30747760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325" y="2273530"/>
            <a:ext cx="8463675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Shatter technique</a:t>
            </a:r>
          </a:p>
          <a:p>
            <a:pPr algn="ctr"/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Edit Mesh,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  Append to Polygon Tool = fill!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00" y="105833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386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208" y="106064"/>
            <a:ext cx="48361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Shatter Technique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0079" y="937061"/>
            <a:ext cx="8994770" cy="64325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 object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Edit, delete by type- history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Modify, freeze transformations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Dynamics menu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Effects, create Shatter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Solid shatter- choose amount</a:t>
            </a:r>
          </a:p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(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jagginess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7 shards)</a:t>
            </a:r>
          </a:p>
          <a:p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Sometimes it duplicates so pull out duplicate &amp; delete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>
              <a:buAutoNum type="arabicPeriod"/>
            </a:pP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87053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0528" y="-97136"/>
            <a:ext cx="37842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Sphere on fire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733861"/>
            <a:ext cx="6062133" cy="37888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128" y="4830464"/>
            <a:ext cx="827662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 a Sphere</a:t>
            </a:r>
          </a:p>
          <a:p>
            <a:pPr marL="914400" indent="-914400">
              <a:buAutoNum type="arabi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Menu set “Dynamics”, Dynamics tab</a:t>
            </a:r>
          </a:p>
          <a:p>
            <a:pPr marL="914400" indent="-914400">
              <a:buAutoNum type="arabi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EFFECTS, Create Fire!</a:t>
            </a:r>
          </a:p>
          <a:p>
            <a:pPr marL="914400" indent="-914400">
              <a:buAutoNum type="arabicPeriod"/>
            </a:pP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next slide</a:t>
            </a:r>
            <a:endParaRPr lang="en-US" sz="3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 algn="ctr">
              <a:buAutoNum type="arabicPeriod"/>
            </a:pP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 descr="Screen Shot 2015-02-24 at 7.5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350665"/>
            <a:ext cx="30988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99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0528" y="-97136"/>
            <a:ext cx="37842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Sphere on fire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423131"/>
            <a:ext cx="92420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Now press 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play or drag the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playhead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on 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timeline.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You’ll see the fire effect in preview mode. You must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Render a frame to see what it really looks like. Next!</a:t>
            </a:r>
          </a:p>
        </p:txBody>
      </p:sp>
      <p:pic>
        <p:nvPicPr>
          <p:cNvPr id="3" name="Picture 2" descr="Screen Shot 2015-02-24 at 7.5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2032000"/>
            <a:ext cx="3098800" cy="2794000"/>
          </a:xfrm>
          <a:prstGeom prst="rect">
            <a:avLst/>
          </a:prstGeom>
        </p:spPr>
      </p:pic>
      <p:pic>
        <p:nvPicPr>
          <p:cNvPr id="6" name="Picture 5" descr="Screen Shot 2015-02-24 at 7.50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2" y="829107"/>
            <a:ext cx="4873119" cy="45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75562" y="3244334"/>
            <a:ext cx="3392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Autodesk Maya 2015 Basics Guide</a:t>
            </a:r>
            <a:endParaRPr lang="en-US" dirty="0"/>
          </a:p>
        </p:txBody>
      </p:sp>
      <p:pic>
        <p:nvPicPr>
          <p:cNvPr id="7" name="Picture 6" descr="Screen Shot 2015-02-03 at 11.0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933" y="900000"/>
            <a:ext cx="9685866" cy="5958000"/>
          </a:xfrm>
          <a:prstGeom prst="rect">
            <a:avLst/>
          </a:prstGeom>
        </p:spPr>
      </p:pic>
      <p:pic>
        <p:nvPicPr>
          <p:cNvPr id="8" name="Picture 7" descr="Screen Shot 2015-02-03 at 11.06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4" y="0"/>
            <a:ext cx="8496300" cy="1054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689" y="5212834"/>
            <a:ext cx="2179311" cy="164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0528" y="-97136"/>
            <a:ext cx="37842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Sphere on fire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528" y="5415240"/>
            <a:ext cx="87489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lick on the render frame button!</a:t>
            </a:r>
          </a:p>
        </p:txBody>
      </p:sp>
      <p:pic>
        <p:nvPicPr>
          <p:cNvPr id="5" name="Picture 4" descr="Screen Shot 2015-02-24 at 7.50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39" y="1227668"/>
            <a:ext cx="5076975" cy="383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06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4836" y="106064"/>
            <a:ext cx="47849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en-US" sz="48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lothing </a:t>
            </a:r>
            <a:r>
              <a:rPr lang="en-US" sz="20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(end of textbook btw)</a:t>
            </a:r>
          </a:p>
        </p:txBody>
      </p:sp>
      <p:sp>
        <p:nvSpPr>
          <p:cNvPr id="6" name="Rectangle 5"/>
          <p:cNvSpPr/>
          <p:nvPr/>
        </p:nvSpPr>
        <p:spPr>
          <a:xfrm>
            <a:off x="-120079" y="937061"/>
            <a:ext cx="9281732" cy="65556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Switch to “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nDynamics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” menu set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(top left)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 Create plane &amp; subdivide it.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 cylinder as a table</a:t>
            </a:r>
          </a:p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plane &amp; choose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nMesh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Create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nCloth</a:t>
            </a:r>
            <a:endParaRPr lang="en-US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 Set frame range to 250+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 Select cylinder,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nMesh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&amp; </a:t>
            </a:r>
          </a:p>
          <a:p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 Passive collider</a:t>
            </a:r>
          </a:p>
          <a:p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7. Press play!  </a:t>
            </a: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>
              <a:buAutoNum type="arabicPeriod"/>
            </a:pPr>
            <a:endParaRPr lang="en-US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947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58160" y="0"/>
            <a:ext cx="9460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do EXTRA stuff in Maya?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0698" y="1235670"/>
            <a:ext cx="760263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Look up “MAYA tutorials”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on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Youtube.com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CG.com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583" y="3911600"/>
            <a:ext cx="879401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Download files from free websites</a:t>
            </a:r>
          </a:p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Such as the “Max” rig</a:t>
            </a:r>
          </a:p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from 11secondclub.com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9275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5438" y="0"/>
            <a:ext cx="8673168" cy="6740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Nourse</a:t>
            </a:r>
            <a:r>
              <a:rPr lang="en-US" sz="5400" b="1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notes here btw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Viewport 2.0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Modeling Toolkit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Multi cut tool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Slide edge tool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Manipulating planes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Download a character they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Can animate for Day 7 maybe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8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3d?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9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7866" y="50800"/>
            <a:ext cx="8348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You should know where these panels exists and what they do. These are the main 7 we’ll be using.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0" y="2015069"/>
            <a:ext cx="4759611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1 - Menu Sets</a:t>
            </a:r>
          </a:p>
          <a:p>
            <a:r>
              <a:rPr lang="en-US" sz="3600" dirty="0" smtClean="0"/>
              <a:t>6 - Channel Box</a:t>
            </a:r>
          </a:p>
          <a:p>
            <a:r>
              <a:rPr lang="en-US" sz="3600" dirty="0" smtClean="0"/>
              <a:t>7 - Layers</a:t>
            </a:r>
          </a:p>
          <a:p>
            <a:r>
              <a:rPr lang="en-US" sz="3600" dirty="0" smtClean="0"/>
              <a:t>8 - QWERTY</a:t>
            </a:r>
          </a:p>
          <a:p>
            <a:r>
              <a:rPr lang="en-US" sz="3600" dirty="0" smtClean="0"/>
              <a:t>9 - Quick Layout Buttons</a:t>
            </a:r>
          </a:p>
          <a:p>
            <a:r>
              <a:rPr lang="en-US" sz="3600" dirty="0" smtClean="0"/>
              <a:t>11 - Time Slider</a:t>
            </a:r>
          </a:p>
          <a:p>
            <a:r>
              <a:rPr lang="en-US" sz="3600" dirty="0" smtClean="0"/>
              <a:t>14 - Playback panel</a:t>
            </a:r>
          </a:p>
          <a:p>
            <a:endParaRPr lang="en-US" sz="3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87866" y="5862162"/>
            <a:ext cx="8348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Use the previous slide to help you!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2953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3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458"/>
            <a:ext cx="9144000" cy="56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423"/>
            <a:ext cx="9144000" cy="32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03 at 11.1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622"/>
            <a:ext cx="9144000" cy="617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1733" y="2504507"/>
            <a:ext cx="8763938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3600" b="1" u="sng" dirty="0" smtClean="0"/>
              <a:t>You should </a:t>
            </a:r>
            <a:r>
              <a:rPr lang="en-US" sz="3600" b="1" u="sng" dirty="0"/>
              <a:t>know how to: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3200" b="1" dirty="0"/>
              <a:t>V</a:t>
            </a:r>
            <a:r>
              <a:rPr lang="en-US" sz="3200" b="1" dirty="0" smtClean="0"/>
              <a:t>iew </a:t>
            </a:r>
            <a:r>
              <a:rPr lang="en-US" sz="3200" b="1" dirty="0"/>
              <a:t>wireframe &amp; shaded modes (4 &amp; 5)</a:t>
            </a:r>
            <a:endParaRPr lang="en-US" sz="3200" dirty="0"/>
          </a:p>
          <a:p>
            <a:pPr marL="342900" lvl="0" indent="-342900">
              <a:buFont typeface="+mj-lt"/>
              <a:buAutoNum type="arabicPeriod"/>
            </a:pPr>
            <a:r>
              <a:rPr lang="en-US" sz="3200" b="1" dirty="0"/>
              <a:t>U</a:t>
            </a:r>
            <a:r>
              <a:rPr lang="en-US" sz="3200" b="1" dirty="0" smtClean="0"/>
              <a:t>se </a:t>
            </a:r>
            <a:r>
              <a:rPr lang="en-US" sz="3200" b="1" dirty="0"/>
              <a:t>F &amp; Zoom, pan, &amp; </a:t>
            </a:r>
            <a:r>
              <a:rPr lang="en-US" sz="3200" b="1" dirty="0" smtClean="0"/>
              <a:t>roll </a:t>
            </a:r>
            <a:r>
              <a:rPr lang="en-US" sz="3200" b="1" dirty="0"/>
              <a:t>cam views</a:t>
            </a:r>
            <a:endParaRPr lang="en-US" sz="3200" dirty="0"/>
          </a:p>
          <a:p>
            <a:pPr marL="342900" lvl="0" indent="-342900">
              <a:buFont typeface="+mj-lt"/>
              <a:buAutoNum type="arabicPeriod"/>
            </a:pPr>
            <a:r>
              <a:rPr lang="en-US" sz="3200" b="1" dirty="0"/>
              <a:t>Move objects, view from top, front, </a:t>
            </a:r>
            <a:r>
              <a:rPr lang="en-US" sz="3200" b="1" dirty="0" smtClean="0"/>
              <a:t>side</a:t>
            </a:r>
            <a:r>
              <a:rPr lang="en-US" sz="2400" b="1" dirty="0" smtClean="0"/>
              <a:t>= spacebar</a:t>
            </a:r>
            <a:endParaRPr lang="en-US" sz="2400" dirty="0"/>
          </a:p>
          <a:p>
            <a:pPr marL="342900" lvl="0" indent="-342900">
              <a:buFont typeface="+mj-lt"/>
              <a:buAutoNum type="arabicPeriod"/>
            </a:pPr>
            <a:r>
              <a:rPr lang="en-US" sz="3200" b="1" dirty="0"/>
              <a:t>M</a:t>
            </a:r>
            <a:r>
              <a:rPr lang="en-US" sz="3200" b="1" dirty="0" smtClean="0"/>
              <a:t>ove</a:t>
            </a:r>
            <a:r>
              <a:rPr lang="en-US" sz="3200" b="1" dirty="0"/>
              <a:t>, rotate</a:t>
            </a:r>
            <a:r>
              <a:rPr lang="en-US" sz="3200" b="1" dirty="0" smtClean="0"/>
              <a:t>, &amp; scale </a:t>
            </a:r>
            <a:r>
              <a:rPr lang="en-US" sz="3200" b="1" dirty="0"/>
              <a:t>w xyz &amp; what object </a:t>
            </a:r>
            <a:r>
              <a:rPr lang="en-US" sz="3200" b="1" dirty="0" smtClean="0"/>
              <a:t>mode</a:t>
            </a:r>
          </a:p>
          <a:p>
            <a:pPr lvl="0"/>
            <a:r>
              <a:rPr lang="en-US" sz="3200" b="1" dirty="0"/>
              <a:t> </a:t>
            </a:r>
            <a:r>
              <a:rPr lang="en-US" sz="3200" b="1" dirty="0" smtClean="0"/>
              <a:t>  </a:t>
            </a:r>
            <a:r>
              <a:rPr lang="en-US" sz="3200" b="1" dirty="0"/>
              <a:t>is </a:t>
            </a:r>
            <a:r>
              <a:rPr lang="en-US" sz="3200" b="1" dirty="0" smtClean="0"/>
              <a:t>&amp; how to </a:t>
            </a:r>
            <a:r>
              <a:rPr lang="en-US" sz="3200" b="1" dirty="0"/>
              <a:t>select faces &amp; </a:t>
            </a:r>
            <a:r>
              <a:rPr lang="en-US" sz="3200" b="1" dirty="0" smtClean="0"/>
              <a:t>multiple </a:t>
            </a:r>
            <a:r>
              <a:rPr lang="en-US" sz="3200" b="1" dirty="0"/>
              <a:t>faces</a:t>
            </a:r>
            <a:endParaRPr lang="en-US" sz="3200" dirty="0"/>
          </a:p>
          <a:p>
            <a:pPr lvl="0"/>
            <a:r>
              <a:rPr lang="en-US" sz="3200" b="1" dirty="0" smtClean="0"/>
              <a:t>5.Channel </a:t>
            </a:r>
            <a:r>
              <a:rPr lang="en-US" sz="3200" b="1" dirty="0"/>
              <a:t>box, Transform, Extrude, &amp; Split tool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86267" y="139468"/>
            <a:ext cx="863116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Open Autodesk </a:t>
            </a:r>
            <a:r>
              <a:rPr lang="en-US" sz="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Maya </a:t>
            </a:r>
            <a:r>
              <a:rPr lang="en-US" sz="6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&amp; </a:t>
            </a:r>
            <a:endParaRPr lang="en-US" sz="66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6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watch all 6 intro videos</a:t>
            </a:r>
            <a:r>
              <a:rPr lang="en-US" sz="6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9409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2-03 at 11.06.27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69" r="-30669"/>
          <a:stretch>
            <a:fillRect/>
          </a:stretch>
        </p:blipFill>
        <p:spPr>
          <a:xfrm>
            <a:off x="-3247049" y="427038"/>
            <a:ext cx="15608381" cy="5851525"/>
          </a:xfrm>
        </p:spPr>
      </p:pic>
    </p:spTree>
    <p:extLst>
      <p:ext uri="{BB962C8B-B14F-4D97-AF65-F5344CB8AC3E}">
        <p14:creationId xmlns:p14="http://schemas.microsoft.com/office/powerpoint/2010/main" val="245069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4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03 at 11.0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156"/>
            <a:ext cx="9144000" cy="58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0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2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1731411"/>
            <a:ext cx="8619067" cy="8233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66024"/>
            <a:ext cx="886292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Create the 1</a:t>
            </a:r>
            <a:r>
              <a:rPr lang="en-US" sz="4000" b="1" u="sng" baseline="30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</a:t>
            </a:r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10 polygons below, move</a:t>
            </a:r>
          </a:p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them on the grid, and transform </a:t>
            </a:r>
          </a:p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them in some way (size, scale, or rotate).</a:t>
            </a:r>
          </a:p>
        </p:txBody>
      </p:sp>
    </p:spTree>
    <p:extLst>
      <p:ext uri="{BB962C8B-B14F-4D97-AF65-F5344CB8AC3E}">
        <p14:creationId xmlns:p14="http://schemas.microsoft.com/office/powerpoint/2010/main" val="235478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66024"/>
            <a:ext cx="92190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Create all Polygon Primitives, move</a:t>
            </a:r>
          </a:p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them on the grid, and transform </a:t>
            </a:r>
          </a:p>
          <a:p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them in some way </a:t>
            </a:r>
            <a:r>
              <a:rPr lang="en-US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(size, scale, rotate, or sculpt)</a:t>
            </a:r>
            <a:r>
              <a:rPr lang="en-US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7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6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2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30" y="0"/>
            <a:ext cx="758434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673" y="1384300"/>
            <a:ext cx="5461327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1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014" y="5934670"/>
            <a:ext cx="8519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THESE! Memorize these!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Screen Shot 2015-02-04 at 7.2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267"/>
            <a:ext cx="9144000" cy="56125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4817" y="67038"/>
            <a:ext cx="6434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hotkeys to use?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425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0919" y="-136161"/>
            <a:ext cx="76421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these keys especially!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17" y="787169"/>
            <a:ext cx="6000045" cy="45000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1513" y="5172670"/>
            <a:ext cx="7962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They will speed up your work flow</a:t>
            </a:r>
          </a:p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and make everything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run smoother.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582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4" y="516467"/>
            <a:ext cx="7620000" cy="57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4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0473" y="-195428"/>
            <a:ext cx="4463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Maya?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088" y="6125460"/>
            <a:ext cx="907091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an awesome 3d modeling &amp; animation program!</a:t>
            </a:r>
            <a:endParaRPr lang="en-US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18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73"/>
            <a:ext cx="9144000" cy="635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2-04 at 7.1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9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067" y="2002367"/>
            <a:ext cx="5123643" cy="248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0983" y="-195428"/>
            <a:ext cx="5542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modeling?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409" y="5934670"/>
            <a:ext cx="86292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manipulation &amp; combination of objects.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509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2262" y="84435"/>
            <a:ext cx="4624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Model?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9295" y="1532235"/>
            <a:ext cx="7639306" cy="49859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Know the differences</a:t>
            </a:r>
          </a:p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of modes, </a:t>
            </a:r>
          </a:p>
          <a:p>
            <a:pPr algn="ctr"/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echniques,</a:t>
            </a:r>
          </a:p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and tools.</a:t>
            </a:r>
          </a:p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6009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812802"/>
            <a:ext cx="6756400" cy="369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0862" y="139462"/>
            <a:ext cx="720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/>
              <a:t>Objects and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0862" y="4611231"/>
            <a:ext cx="7687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</a:t>
            </a:r>
            <a:r>
              <a:rPr lang="en-US" sz="2800" dirty="0"/>
              <a:t>Maya, you model, animate, and render using objects such as spheres, NURBS surfaces, </a:t>
            </a:r>
            <a:r>
              <a:rPr lang="en-US" sz="2800" dirty="0" err="1"/>
              <a:t>polysets</a:t>
            </a:r>
            <a:r>
              <a:rPr lang="en-US" sz="2800" dirty="0"/>
              <a:t>, and so on. </a:t>
            </a:r>
            <a:r>
              <a:rPr lang="en-US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Objects are made up of or contain components</a:t>
            </a:r>
            <a:r>
              <a:rPr lang="en-US" sz="2800" dirty="0"/>
              <a:t>, such as control points, patches, polygon faces, and so on.</a:t>
            </a:r>
          </a:p>
        </p:txBody>
      </p:sp>
    </p:spTree>
    <p:extLst>
      <p:ext uri="{BB962C8B-B14F-4D97-AF65-F5344CB8AC3E}">
        <p14:creationId xmlns:p14="http://schemas.microsoft.com/office/powerpoint/2010/main" val="427380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595" y="139462"/>
            <a:ext cx="60448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What is Subdividing?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020862" y="4611231"/>
            <a:ext cx="768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Dividing the meshes into more polygons.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792"/>
            <a:ext cx="9144000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85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0061" y="37862"/>
            <a:ext cx="4704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Why Subdivide?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859367" y="5486836"/>
            <a:ext cx="7687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more divisions a mesh has the smoother the curves becomes. In order to sculpt an object it should be subdivided first.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1" y="876525"/>
            <a:ext cx="79502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395" y="20929"/>
            <a:ext cx="89706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/>
              <a:t>How to subdivide an object like a  sphere?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59366" y="5473005"/>
            <a:ext cx="7687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pic>
        <p:nvPicPr>
          <p:cNvPr id="3" name="Picture 2" descr="Screen Shot 2015-02-04 at 9.53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870090"/>
            <a:ext cx="8043334" cy="52150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395" y="6085102"/>
            <a:ext cx="86331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 smtClean="0"/>
              <a:t>Go to Channel Box tab, click on “</a:t>
            </a:r>
            <a:r>
              <a:rPr lang="en-US" sz="2400" dirty="0" err="1" smtClean="0"/>
              <a:t>polySphere</a:t>
            </a:r>
            <a:r>
              <a:rPr lang="en-US" sz="2400" dirty="0" smtClean="0"/>
              <a:t>…..” under SHAPES, and</a:t>
            </a:r>
          </a:p>
          <a:p>
            <a:r>
              <a:rPr lang="en-US" sz="2400" dirty="0"/>
              <a:t>t</a:t>
            </a:r>
            <a:r>
              <a:rPr lang="en-US" sz="2400" dirty="0" smtClean="0"/>
              <a:t>ype in a higher number for both “Subdivisions”.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7786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7" y="156395"/>
            <a:ext cx="9134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/>
              <a:t>If subdivisions don’t appear in Channel Box</a:t>
            </a:r>
            <a:endParaRPr lang="en-US" sz="4000" dirty="0"/>
          </a:p>
        </p:txBody>
      </p:sp>
      <p:pic>
        <p:nvPicPr>
          <p:cNvPr id="8" name="Picture 7" descr="Screen Shot 2015-02-04 at 9.5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792"/>
            <a:ext cx="9144000" cy="35745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40996" y="4408494"/>
            <a:ext cx="683000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Go to Attribute Editor</a:t>
            </a:r>
          </a:p>
          <a:p>
            <a:r>
              <a:rPr lang="en-US" sz="5400" dirty="0" smtClean="0"/>
              <a:t> which is located on the</a:t>
            </a:r>
          </a:p>
          <a:p>
            <a:r>
              <a:rPr lang="en-US" sz="5400" dirty="0" smtClean="0"/>
              <a:t> top right of Maya.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1328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dCrystalanimationbann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2501900"/>
            <a:ext cx="5486400" cy="185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676" y="4766038"/>
            <a:ext cx="84427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Here’s a short little </a:t>
            </a:r>
          </a:p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Maya .gif by Mr. </a:t>
            </a:r>
            <a:r>
              <a:rPr lang="en-US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Nourse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btw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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lay Slideshow to see it! Press F5!)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58" y="54169"/>
            <a:ext cx="9153656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YES you can make full 3d Hi-res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nimated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films in Maya!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49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667" y="37862"/>
            <a:ext cx="5365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What is Sculpting?</a:t>
            </a:r>
            <a:endParaRPr lang="en-US" sz="5400" dirty="0"/>
          </a:p>
        </p:txBody>
      </p:sp>
      <p:pic>
        <p:nvPicPr>
          <p:cNvPr id="7" name="Picture 6" descr="Screen Shot 2015-02-04 at 9.5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33" y="961192"/>
            <a:ext cx="4661866" cy="51158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733" y="6006862"/>
            <a:ext cx="8150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Exactly what it sounds like</a:t>
            </a:r>
            <a:r>
              <a:rPr lang="en-US" sz="5400" dirty="0" smtClean="0">
                <a:sym typeface="Wingdings"/>
              </a:rPr>
              <a:t>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71255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667" y="37862"/>
            <a:ext cx="5365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What is Sculpting?</a:t>
            </a:r>
            <a:endParaRPr lang="en-US" sz="5400" dirty="0"/>
          </a:p>
        </p:txBody>
      </p:sp>
      <p:sp>
        <p:nvSpPr>
          <p:cNvPr id="6" name="Rectangle 5"/>
          <p:cNvSpPr/>
          <p:nvPr/>
        </p:nvSpPr>
        <p:spPr>
          <a:xfrm>
            <a:off x="999066" y="5854462"/>
            <a:ext cx="6831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This is a plane sculpted.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82462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8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5667" y="37862"/>
            <a:ext cx="5365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What is Sculpting?</a:t>
            </a:r>
            <a:endParaRPr lang="en-US" sz="5400" dirty="0"/>
          </a:p>
        </p:txBody>
      </p:sp>
      <p:sp>
        <p:nvSpPr>
          <p:cNvPr id="6" name="Rectangle 5"/>
          <p:cNvSpPr/>
          <p:nvPr/>
        </p:nvSpPr>
        <p:spPr>
          <a:xfrm>
            <a:off x="897467" y="5580426"/>
            <a:ext cx="76163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smtClean="0"/>
              <a:t>This is after the sculpted mesh</a:t>
            </a:r>
          </a:p>
          <a:p>
            <a:r>
              <a:rPr lang="en-US" sz="4000" dirty="0"/>
              <a:t>h</a:t>
            </a:r>
            <a:r>
              <a:rPr lang="en-US" sz="4000" dirty="0" smtClean="0"/>
              <a:t>as texture and has been rendered.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33500"/>
            <a:ext cx="838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67" y="812800"/>
            <a:ext cx="6985000" cy="279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7" y="3606800"/>
            <a:ext cx="5096933" cy="3822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35667" y="37862"/>
            <a:ext cx="6439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Sculpted objects here.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3973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266" y="37862"/>
            <a:ext cx="4437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 smtClean="0"/>
              <a:t>How to Sculpt?</a:t>
            </a:r>
            <a:endParaRPr lang="en-US" sz="5400" dirty="0"/>
          </a:p>
        </p:txBody>
      </p:sp>
      <p:pic>
        <p:nvPicPr>
          <p:cNvPr id="3" name="Picture 2" descr="Screen Shot 2015-02-04 at 10.00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7" y="961192"/>
            <a:ext cx="7103533" cy="4678695"/>
          </a:xfrm>
          <a:prstGeom prst="rect">
            <a:avLst/>
          </a:prstGeom>
        </p:spPr>
      </p:pic>
      <p:pic>
        <p:nvPicPr>
          <p:cNvPr id="5" name="Picture 4" descr="Screen Shot 2015-02-04 at 9.59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66" y="5770897"/>
            <a:ext cx="482600" cy="5207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569634" y="1744133"/>
            <a:ext cx="4999566" cy="40267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087034" y="2582333"/>
            <a:ext cx="2451100" cy="3335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 flipH="1" flipV="1">
            <a:off x="169336" y="5443811"/>
            <a:ext cx="1295401" cy="923380"/>
          </a:xfrm>
          <a:prstGeom prst="curvedConnector3">
            <a:avLst>
              <a:gd name="adj1" fmla="val 630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2218267" y="4140200"/>
            <a:ext cx="3767666" cy="17780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177803" y="5691432"/>
            <a:ext cx="87315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600" dirty="0" smtClean="0"/>
              <a:t>   Find this      tool, use Radius, Operation, and </a:t>
            </a:r>
          </a:p>
          <a:p>
            <a:r>
              <a:rPr lang="en-US" sz="3600" dirty="0" smtClean="0"/>
              <a:t>Max displacement mostly to sculpt!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23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4329" y="499533"/>
            <a:ext cx="8122736" cy="58785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</a:t>
            </a: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Google 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Image Search &amp;</a:t>
            </a:r>
          </a:p>
          <a:p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search “Maya Soft Select” &amp; “Maya Extruding”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our “3d” webpage &amp; </a:t>
            </a:r>
            <a:r>
              <a:rPr lang="en-US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Download project file again!</a:t>
            </a:r>
          </a:p>
          <a:p>
            <a:pPr marL="457200" indent="-457200">
              <a:buFont typeface="Arial"/>
              <a:buChar char="•"/>
            </a:pP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While waiting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lick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all the</a:t>
            </a:r>
          </a:p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links on webpage under “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Day2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 &amp;</a:t>
            </a:r>
          </a:p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read about them such as below: </a:t>
            </a:r>
            <a:endParaRPr lang="en-US" sz="2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				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Duplicating</a:t>
            </a:r>
          </a:p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					Combining</a:t>
            </a:r>
          </a:p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					Polygon Components</a:t>
            </a:r>
          </a:p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					Soft Selection</a:t>
            </a:r>
          </a:p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							Extruding faces, edges,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vertices</a:t>
            </a:r>
          </a:p>
          <a:p>
            <a:r>
              <a:rPr lang="en-US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Create these 4 Polygons in preparation for the </a:t>
            </a:r>
            <a:r>
              <a:rPr lang="en-US" sz="2400" b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warmup</a:t>
            </a:r>
            <a:r>
              <a:rPr lang="en-US" sz="2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:</a:t>
            </a:r>
          </a:p>
          <a:p>
            <a:r>
              <a:rPr lang="en-US" sz="24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							Cube, Cylinder, Torus, Helix</a:t>
            </a:r>
            <a:endParaRPr lang="en-US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69096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2/8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18720" y="0"/>
            <a:ext cx="4967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Modeling Day(2)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66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812802"/>
            <a:ext cx="6756400" cy="3695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0862" y="139462"/>
            <a:ext cx="720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dirty="0"/>
              <a:t>Objects and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0862" y="4611231"/>
            <a:ext cx="76877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 </a:t>
            </a:r>
            <a:r>
              <a:rPr lang="en-US" sz="2800" dirty="0"/>
              <a:t>Maya, you model, animate, and render using objects such as spheres, NURBS surfaces, </a:t>
            </a:r>
            <a:r>
              <a:rPr lang="en-US" sz="2800" dirty="0" err="1"/>
              <a:t>polysets</a:t>
            </a:r>
            <a:r>
              <a:rPr lang="en-US" sz="2800" dirty="0"/>
              <a:t>, and so on. </a:t>
            </a:r>
            <a:r>
              <a:rPr lang="en-US" sz="28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Objects are made up of or contain components</a:t>
            </a:r>
            <a:r>
              <a:rPr lang="en-US" sz="2800" dirty="0"/>
              <a:t>, such as control points, patches, polygon faces, and so on.</a:t>
            </a:r>
          </a:p>
        </p:txBody>
      </p:sp>
    </p:spTree>
    <p:extLst>
      <p:ext uri="{BB962C8B-B14F-4D97-AF65-F5344CB8AC3E}">
        <p14:creationId xmlns:p14="http://schemas.microsoft.com/office/powerpoint/2010/main" val="16423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700"/>
            <a:ext cx="9144000" cy="5394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25" y="326192"/>
            <a:ext cx="87401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Right click a polygon to get these menus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693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TQuickGIF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14400"/>
            <a:ext cx="5715000" cy="5016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775" y="-9161"/>
            <a:ext cx="8860493" cy="67403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can select faces and</a:t>
            </a: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use move tool to move them.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132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3890" y="-195428"/>
            <a:ext cx="6776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Soft Selection?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318" y="401240"/>
            <a:ext cx="6857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It’s basically morphing!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700"/>
            <a:ext cx="9144000" cy="4286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020" y="5418202"/>
            <a:ext cx="81811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 is Soft Selection? Tool Settings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the MOVE tool.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215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71" b="13371"/>
          <a:stretch>
            <a:fillRect/>
          </a:stretch>
        </p:blipFill>
        <p:spPr>
          <a:xfrm>
            <a:off x="0" y="-128719"/>
            <a:ext cx="9144000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1648"/>
            <a:ext cx="9144000" cy="2816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1278" y="-195428"/>
            <a:ext cx="8741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are polygons &amp; NURBS?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452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1866900"/>
            <a:ext cx="7061200" cy="3111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1698" y="532705"/>
            <a:ext cx="7800783" cy="59093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Reflection mode is located</a:t>
            </a: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 Tool Settings Panel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8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9" y="-144626"/>
            <a:ext cx="91314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duplicate objects? 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Cmd+D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then move it!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67" y="1725244"/>
            <a:ext cx="5029200" cy="37428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9052" y="5290330"/>
            <a:ext cx="740925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n-US" sz="28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ake sure you’re in the Polygon menu. 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Shift select 2 or more polygons touching and</a:t>
            </a:r>
          </a:p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go to the menu bar and select MESH, COMBINE.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549" y="778704"/>
            <a:ext cx="75522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Combine objects?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103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4870" y="-144626"/>
            <a:ext cx="7554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Separate objects?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965200"/>
            <a:ext cx="6604000" cy="4914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9571" y="5888337"/>
            <a:ext cx="6503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Look closely up there!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3625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135" y="-195428"/>
            <a:ext cx="8479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the Attribute Editor?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727902"/>
            <a:ext cx="465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0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59" y="0"/>
            <a:ext cx="626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81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1929" y="-195428"/>
            <a:ext cx="5080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Extrude?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028700"/>
            <a:ext cx="64643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5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6895" y="-195428"/>
            <a:ext cx="4990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Extrude?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80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46036" y="5866705"/>
            <a:ext cx="5651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Pull out or push in!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439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062" y="-195428"/>
            <a:ext cx="8583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does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Extrude look like?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368" y="1064223"/>
            <a:ext cx="5295900" cy="50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3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574800"/>
            <a:ext cx="4064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29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3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7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32" y="990599"/>
            <a:ext cx="8914444" cy="56938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u="sng" dirty="0" smtClean="0"/>
              <a:t>What </a:t>
            </a:r>
            <a:r>
              <a:rPr lang="en-US" sz="2800" b="1" u="sng" dirty="0"/>
              <a:t>are the basic components of polygons</a:t>
            </a:r>
            <a:r>
              <a:rPr lang="en-US" sz="2800" b="1" u="sng" dirty="0" smtClean="0"/>
              <a:t>?</a:t>
            </a:r>
          </a:p>
          <a:p>
            <a:r>
              <a:rPr lang="en-US" sz="2800" b="1" dirty="0" smtClean="0"/>
              <a:t>Vertices</a:t>
            </a:r>
            <a:r>
              <a:rPr lang="en-US" sz="2800" b="1" dirty="0"/>
              <a:t>, edges, </a:t>
            </a:r>
            <a:r>
              <a:rPr lang="en-US" sz="2800" b="1" dirty="0" smtClean="0"/>
              <a:t>faces</a:t>
            </a:r>
          </a:p>
          <a:p>
            <a:endParaRPr lang="en-US" sz="2800" dirty="0"/>
          </a:p>
          <a:p>
            <a:r>
              <a:rPr lang="en-US" sz="2800" b="1" u="sng" dirty="0"/>
              <a:t>What’s it called when many faces are connected together</a:t>
            </a:r>
            <a:r>
              <a:rPr lang="en-US" sz="2800" b="1" u="sng" dirty="0" smtClean="0"/>
              <a:t>?</a:t>
            </a:r>
          </a:p>
          <a:p>
            <a:r>
              <a:rPr lang="en-US" sz="2800" b="1" dirty="0" smtClean="0"/>
              <a:t> </a:t>
            </a:r>
            <a:r>
              <a:rPr lang="en-US" sz="2800" b="1" dirty="0"/>
              <a:t>a network of faces called a </a:t>
            </a:r>
            <a:r>
              <a:rPr lang="en-US" sz="2800" b="1" dirty="0" smtClean="0"/>
              <a:t>mesh</a:t>
            </a:r>
          </a:p>
          <a:p>
            <a:endParaRPr lang="en-US" sz="2800" dirty="0"/>
          </a:p>
          <a:p>
            <a:r>
              <a:rPr lang="en-US" sz="2800" b="1" u="sng" dirty="0"/>
              <a:t>We create 3d polygonal models using polygon meshes </a:t>
            </a:r>
            <a:r>
              <a:rPr lang="en-US" sz="2800" b="1" u="sng" dirty="0" smtClean="0"/>
              <a:t>&amp;</a:t>
            </a:r>
          </a:p>
          <a:p>
            <a:r>
              <a:rPr lang="en-US" sz="2800" b="1" u="sng" dirty="0" smtClean="0"/>
              <a:t> </a:t>
            </a:r>
            <a:r>
              <a:rPr lang="en-US" sz="2800" b="1" u="sng" dirty="0"/>
              <a:t>attach textures or images to them</a:t>
            </a:r>
            <a:r>
              <a:rPr lang="en-US" sz="2800" b="1" u="sng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What </a:t>
            </a:r>
            <a:r>
              <a:rPr lang="en-US" sz="2800" dirty="0"/>
              <a:t>are Meshes? </a:t>
            </a:r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/>
              <a:t>are faces? </a:t>
            </a:r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/>
              <a:t>are edges? </a:t>
            </a:r>
            <a:endParaRPr lang="en-US" sz="2800" dirty="0" smtClean="0"/>
          </a:p>
          <a:p>
            <a:r>
              <a:rPr lang="en-US" sz="2800" dirty="0" smtClean="0"/>
              <a:t>What </a:t>
            </a:r>
            <a:r>
              <a:rPr lang="en-US" sz="2800" dirty="0"/>
              <a:t>are vertices? Basically 3d </a:t>
            </a:r>
            <a:r>
              <a:rPr lang="en-US" sz="2800" dirty="0" err="1"/>
              <a:t>ankerpoints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608586" y="-195428"/>
            <a:ext cx="5926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are polygons?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1673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77" y="-195428"/>
            <a:ext cx="8975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Extrude with the Tool?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8500"/>
            <a:ext cx="76200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77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51192" y="-195428"/>
            <a:ext cx="5441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 is Extrude?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5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6895" y="-195428"/>
            <a:ext cx="4990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Extrude?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711200"/>
            <a:ext cx="7073900" cy="5422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9052" y="6027572"/>
            <a:ext cx="482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Hover and drag!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423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277" y="-195428"/>
            <a:ext cx="8975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Extrude with the Tool?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19200"/>
            <a:ext cx="80391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57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2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9770" y="-195428"/>
            <a:ext cx="7004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Split a polygon?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1024467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191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76400"/>
            <a:ext cx="8451702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4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7631" y="-195428"/>
            <a:ext cx="7188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bend a polygon?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934" y="727902"/>
            <a:ext cx="5190057" cy="3619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6494" y="4287438"/>
            <a:ext cx="854592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object in Object mode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 menu to Animation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“Create Deformers, Nonlinear, Choose BEND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Attribute Editor &amp; select Bend tab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Adjust low, high, &amp;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curvature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Duplicate after bending &amp; delete deformer &amp; original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99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21285" y="0"/>
            <a:ext cx="4301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Twist?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26097" y="1006607"/>
            <a:ext cx="4891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a He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lix? No!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938866"/>
            <a:ext cx="584200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1620" y="5011340"/>
            <a:ext cx="4700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Deformers!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8878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88114" y="-9154"/>
            <a:ext cx="7167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twist a polygon?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494" y="4016507"/>
            <a:ext cx="818685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object in Object mode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Set menu to Animation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“Create Deformers, Nonlinear, Choose BEND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Attribute Editor &amp; select Bend tab</a:t>
            </a:r>
          </a:p>
          <a:p>
            <a:pPr marL="514350" indent="-514350">
              <a:buAutoNum type="arabicPeriod"/>
            </a:pP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Adjust low, high, &amp; curvature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320800"/>
            <a:ext cx="381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1" y="1397000"/>
            <a:ext cx="5461000" cy="21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4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68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631" y="956734"/>
            <a:ext cx="7647636" cy="75713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Edit Mesh, </a:t>
            </a:r>
          </a:p>
          <a:p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Append to Polygon Tool</a:t>
            </a:r>
          </a:p>
          <a:p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Or </a:t>
            </a:r>
            <a:r>
              <a:rPr lang="en-US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edges  </a:t>
            </a:r>
            <a:endParaRPr lang="en-US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 algn="ctr">
              <a:buAutoNum type="arabicPeriod"/>
            </a:pP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7147" y="33404"/>
            <a:ext cx="5088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Fill a gap or hole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67" y="2328333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7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888" y="266237"/>
            <a:ext cx="884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revolve around a line?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5535" y="-195428"/>
            <a:ext cx="8752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CV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vs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EP Curve Tools?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3500"/>
            <a:ext cx="76200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34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7224" y="-195428"/>
            <a:ext cx="71295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CV Curve Tools?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37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2557" y="5934670"/>
            <a:ext cx="67032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it to create a vase.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7153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24 at 4.5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9" y="1074122"/>
            <a:ext cx="2497667" cy="14273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888" y="266237"/>
            <a:ext cx="88442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revolve around a line?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9888" y="2374437"/>
            <a:ext cx="9110186" cy="40010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Create, CV Curve Tool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side or front view create a line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Selection tool (turns line green)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SURFACES menu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Select SURFACES,  REVOLVE or</a:t>
            </a:r>
          </a:p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	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go to menu by clicking on rectangle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222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733" y="4749119"/>
            <a:ext cx="3361267" cy="2108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956734"/>
            <a:ext cx="6263253" cy="48013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AutoNum type="arabicPeriod"/>
            </a:pP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Put menu on Surface</a:t>
            </a:r>
          </a:p>
          <a:p>
            <a:pPr marL="914400" indent="-914400">
              <a:buAutoNum type="arabicPeriod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Create, CV Curve tool</a:t>
            </a:r>
          </a:p>
          <a:p>
            <a:pPr marL="914400" indent="-914400">
              <a:buAutoNum type="arabicPeriod"/>
            </a:pP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FRONT view</a:t>
            </a:r>
          </a:p>
          <a:p>
            <a:pPr marL="914400" indent="-914400">
              <a:buAutoNum type="arabicPeriod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 on center of X/Y</a:t>
            </a:r>
          </a:p>
          <a:p>
            <a:pPr marL="914400" indent="-914400">
              <a:buAutoNum type="arabicPeriod"/>
            </a:pPr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Surfaces &amp; Revolve</a:t>
            </a:r>
          </a:p>
          <a:p>
            <a:pPr marL="914400" indent="-914400">
              <a:buAutoNum type="arabicPeriod"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Hit 3</a:t>
            </a:r>
          </a:p>
          <a:p>
            <a:pPr algn="ctr"/>
            <a:endParaRPr lang="en-US" sz="36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 algn="ctr">
              <a:buAutoNum type="arabicPeriod"/>
            </a:pP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1102" y="33404"/>
            <a:ext cx="9185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 create a vase or chess piece.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28350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558761"/>
            <a:ext cx="9046066" cy="63709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Google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Image Search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search 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“Maya Painting Effects”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webpage.</a:t>
            </a:r>
          </a:p>
          <a:p>
            <a:pPr marL="457200" indent="-457200">
              <a:buFont typeface="Arial"/>
              <a:buChar char="•"/>
            </a:pP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Download project </a:t>
            </a: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file from webpage! 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 links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,”Painting Effects”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read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  <a:p>
            <a:pPr marL="571500" indent="-571500">
              <a:buFont typeface="Arial"/>
              <a:buChar char="•"/>
            </a:pP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Open </a:t>
            </a:r>
            <a:r>
              <a:rPr lang="en-US" sz="4000" b="1" u="sng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Mudbox</a:t>
            </a: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&amp; watch 1</a:t>
            </a:r>
            <a:r>
              <a:rPr lang="en-US" sz="4000" b="1" u="sng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</a:t>
            </a: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4 vids!</a:t>
            </a:r>
          </a:p>
          <a:p>
            <a:pPr marL="571500" indent="-571500">
              <a:buFont typeface="Arial"/>
              <a:buChar char="•"/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aint, sculpt, &amp; submit!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Open Maya add new Materials! 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Send it to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Mudbox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(20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mins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</a:t>
            </a:r>
          </a:p>
          <a:p>
            <a:pPr marL="571500" indent="-571500">
              <a:buFont typeface="Arial"/>
              <a:buChar char="•"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Paint in Maya on object &amp; grid.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316528" y="6534834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3/8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18893" y="-84667"/>
            <a:ext cx="4967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Texturing Day(3)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728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7900"/>
            <a:ext cx="9144000" cy="48871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834" y="0"/>
            <a:ext cx="90391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add colors, textures, or images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19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0"/>
            <a:ext cx="8245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834" y="189292"/>
            <a:ext cx="903916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add colors, textures, or images?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333" y="1883601"/>
            <a:ext cx="839925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/>
              <a:t>Right click, Assign New </a:t>
            </a:r>
            <a:r>
              <a:rPr lang="en-US" sz="3200" dirty="0" smtClean="0"/>
              <a:t>Material.</a:t>
            </a:r>
            <a:endParaRPr lang="en-US" sz="3200" dirty="0"/>
          </a:p>
          <a:p>
            <a:r>
              <a:rPr lang="en-US" sz="3200" dirty="0"/>
              <a:t>Choose “</a:t>
            </a:r>
            <a:r>
              <a:rPr lang="en-US" sz="3200" dirty="0" err="1"/>
              <a:t>Mia_Material</a:t>
            </a:r>
            <a:r>
              <a:rPr lang="en-US" sz="3200" dirty="0"/>
              <a:t>”</a:t>
            </a:r>
          </a:p>
          <a:p>
            <a:r>
              <a:rPr lang="en-US" sz="3200" dirty="0"/>
              <a:t>Go to Rendering Settings Panel &amp; change </a:t>
            </a:r>
            <a:r>
              <a:rPr lang="en-US" sz="3200" dirty="0" smtClean="0"/>
              <a:t>Settings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to Mental Ray</a:t>
            </a:r>
          </a:p>
          <a:p>
            <a:r>
              <a:rPr lang="en-US" sz="3200" dirty="0"/>
              <a:t>Change Color</a:t>
            </a:r>
          </a:p>
          <a:p>
            <a:r>
              <a:rPr lang="en-US" sz="3200" dirty="0"/>
              <a:t>Add Light (spotlight – change cone size, intensity</a:t>
            </a:r>
            <a:r>
              <a:rPr lang="en-US" sz="3200" dirty="0" smtClean="0"/>
              <a:t>,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&amp; direction)</a:t>
            </a:r>
          </a:p>
          <a:p>
            <a:r>
              <a:rPr lang="en-US" sz="3200" dirty="0"/>
              <a:t>Rendering Settings Panel – click on little </a:t>
            </a:r>
            <a:r>
              <a:rPr lang="en-US" sz="3200" dirty="0" smtClean="0"/>
              <a:t>render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frame button </a:t>
            </a:r>
          </a:p>
        </p:txBody>
      </p:sp>
    </p:spTree>
    <p:extLst>
      <p:ext uri="{BB962C8B-B14F-4D97-AF65-F5344CB8AC3E}">
        <p14:creationId xmlns:p14="http://schemas.microsoft.com/office/powerpoint/2010/main" val="1405620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3894" y="-195428"/>
            <a:ext cx="475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What’s a mesh?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6450" y="5934670"/>
            <a:ext cx="6791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Wireframe of polygons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8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66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4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4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2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-16934"/>
            <a:ext cx="5774266" cy="3856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721226"/>
            <a:ext cx="6858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5" y="3385846"/>
            <a:ext cx="5198532" cy="3472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82134" y="814467"/>
            <a:ext cx="64939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Right click on an object in Object mode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Choose Assign Material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Choose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Mia_Material</a:t>
            </a:r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Attribute Editor Panel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Click on “Mia” tab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Click on Presets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 to Render Settings and choose Mental Ray!</a:t>
            </a:r>
          </a:p>
          <a:p>
            <a:pPr marL="914400" indent="-914400">
              <a:buAutoNum type="arabicPeriod"/>
            </a:pP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may have to add a light &amp; render out a frame to test material.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937" y="-195428"/>
            <a:ext cx="89721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Mental Ray?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Super sweet textures!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096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54100"/>
            <a:ext cx="8636000" cy="474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3624" y="-195428"/>
            <a:ext cx="5076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are nodes?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9741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3624" y="-195428"/>
            <a:ext cx="5076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are nodes?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336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8600" y="-195428"/>
            <a:ext cx="6746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3d paint 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trees?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89000"/>
            <a:ext cx="7620000" cy="508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5873" y="5934670"/>
            <a:ext cx="8597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the Painting Effects Tool!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5554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1608628"/>
            <a:ext cx="9046066" cy="39087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on all Day 4 links and read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Today we’ll create lights, cams, 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layers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4/8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19805" y="0"/>
            <a:ext cx="6664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Lighting, Cams, 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Layers! (Day 4)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58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211"/>
            <a:ext cx="9144000" cy="19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1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081" y="-9161"/>
            <a:ext cx="87038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eshes are what polygons are made of.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081" y="6082381"/>
            <a:ext cx="87038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eshes are what polygons are made of.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0061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2-03 at 11.11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68" y="0"/>
            <a:ext cx="7439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0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1219161"/>
            <a:ext cx="9046066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 links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under ”Day 5”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	read all!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571500" indent="-571500">
              <a:buFont typeface="Arial"/>
              <a:buChar char="•"/>
            </a:pPr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Open </a:t>
            </a:r>
            <a:r>
              <a:rPr lang="en-US" sz="4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project file </a:t>
            </a:r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go through </a:t>
            </a:r>
          </a:p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</a:t>
            </a:r>
            <a:r>
              <a:rPr lang="en-US" sz="4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Day 5” </a:t>
            </a:r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slides</a:t>
            </a:r>
          </a:p>
          <a:p>
            <a:endParaRPr lang="en-US" sz="44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Everyone animates today!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5/8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88465" y="0"/>
            <a:ext cx="4926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Animating Day 5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29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59" y="1092161"/>
            <a:ext cx="8738290" cy="5139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Create Cam</a:t>
            </a:r>
          </a:p>
          <a:p>
            <a:pPr marL="742950" indent="-742950">
              <a:buFontTx/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Move cam in desired direction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742950" indent="-742950">
              <a:buAutoNum type="arabicPeriod"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View inside cam by going to “Panels”</a:t>
            </a:r>
          </a:p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 changing it to “Cam1”</a:t>
            </a: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Select cam</a:t>
            </a: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5. Select Frame to start tween &amp; press S</a:t>
            </a: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Select last frame of tween span</a:t>
            </a: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Move cam &amp; press 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6521" y="6551767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5/8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59568" y="0"/>
            <a:ext cx="4584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Animating Cam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17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59" y="1092161"/>
            <a:ext cx="9151864" cy="58785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Create CV Tool</a:t>
            </a:r>
          </a:p>
          <a:p>
            <a:pPr marL="742950" indent="-742950">
              <a:buFontTx/>
              <a:buAutoNum type="arabicPeriod"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View from TOP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Create path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Create cam &amp; place on path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Shift select both</a:t>
            </a:r>
          </a:p>
          <a:p>
            <a:pPr marL="742950" indent="-742950">
              <a:buAutoNum type="arabicPeriod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Animation Menu</a:t>
            </a:r>
          </a:p>
          <a:p>
            <a:pPr marL="742950" indent="-742950">
              <a:buAutoNum type="arabicPeriod"/>
            </a:pP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 2</a:t>
            </a:r>
            <a:r>
              <a:rPr lang="en-US" sz="28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nd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button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=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Attach Motion to Path</a:t>
            </a:r>
          </a:p>
          <a:p>
            <a:pPr marL="742950" indent="-742950">
              <a:buAutoNum type="arabicPeriod"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Attribute editor =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MotionPath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tab!</a:t>
            </a:r>
          </a:p>
          <a:p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(front axis Z, check Inverse Front, Cam Aim is option)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86521" y="6551767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5/8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71693" y="0"/>
            <a:ext cx="92473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Animating Cam on Motion Path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05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64" y="1058294"/>
            <a:ext cx="9083736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Google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Search for </a:t>
            </a:r>
          </a:p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“Maya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Rigging,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Binding, Animating”</a:t>
            </a:r>
          </a:p>
          <a:p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</a:t>
            </a:r>
          </a:p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&amp; click on all the links for character</a:t>
            </a:r>
          </a:p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development &amp; animation.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</a:t>
            </a:r>
            <a:r>
              <a:rPr lang="en-US" dirty="0" smtClean="0"/>
              <a:t>5/</a:t>
            </a:r>
            <a:r>
              <a:rPr lang="en-US" dirty="0" smtClean="0"/>
              <a:t>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63305" y="0"/>
            <a:ext cx="29773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Character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2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968674"/>
            <a:ext cx="9046066" cy="39087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on links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under ,”Dynamics”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Read all 8 closely!</a:t>
            </a: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Prepare for a quiz on info.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6/8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34953" y="0"/>
            <a:ext cx="5234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Dynamics – Day 6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137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96" y="968674"/>
            <a:ext cx="8524865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 to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Dynmaics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Effects</a:t>
            </a: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Create Fireworks</a:t>
            </a: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Drag </a:t>
            </a:r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playhead</a:t>
            </a:r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Choose a frame to render &amp;</a:t>
            </a: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on clapper (Render frame) button</a:t>
            </a:r>
          </a:p>
          <a:p>
            <a:endParaRPr lang="en-US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6/8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70380" y="0"/>
            <a:ext cx="4563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Dynamic Demo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16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0" y="1752600"/>
            <a:ext cx="406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8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6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934" y="1329228"/>
            <a:ext cx="9046066" cy="68018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Visit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our “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3d Perspective” 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webpage.</a:t>
            </a:r>
          </a:p>
          <a:p>
            <a:pPr marL="457200" indent="-457200">
              <a:buFont typeface="Arial"/>
              <a:buChar char="•"/>
            </a:pPr>
            <a:r>
              <a:rPr lang="en-US" sz="4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Check out both links under Rendering.</a:t>
            </a:r>
          </a:p>
          <a:p>
            <a:pPr marL="457200" indent="-457200">
              <a:buFont typeface="Arial"/>
              <a:buChar char="•"/>
            </a:pP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 order to render out a hi-res version </a:t>
            </a:r>
          </a:p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you must render out a .jpg sequence</a:t>
            </a:r>
          </a:p>
          <a:p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and import them into After Effects.</a:t>
            </a:r>
          </a:p>
          <a:p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Click on the link on the webpage</a:t>
            </a:r>
          </a:p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for instructions.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457200" indent="-457200">
              <a:buFont typeface="Arial"/>
              <a:buChar char="•"/>
            </a:pP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228602"/>
            <a:ext cx="917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Day 8/8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86378" y="0"/>
            <a:ext cx="3131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Rendering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303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2793</TotalTime>
  <Words>2034</Words>
  <Application>Microsoft Macintosh PowerPoint</Application>
  <PresentationFormat>On-screen Show (4:3)</PresentationFormat>
  <Paragraphs>385</Paragraphs>
  <Slides>123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3d?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AISD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ISD</dc:creator>
  <cp:lastModifiedBy>Austin ISD</cp:lastModifiedBy>
  <cp:revision>108</cp:revision>
  <dcterms:created xsi:type="dcterms:W3CDTF">2015-02-04T05:03:28Z</dcterms:created>
  <dcterms:modified xsi:type="dcterms:W3CDTF">2015-02-25T02:14:14Z</dcterms:modified>
</cp:coreProperties>
</file>